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1" r:id="rId2"/>
    <p:sldId id="279" r:id="rId3"/>
    <p:sldId id="287" r:id="rId4"/>
    <p:sldId id="262" r:id="rId5"/>
    <p:sldId id="281" r:id="rId6"/>
    <p:sldId id="276" r:id="rId7"/>
    <p:sldId id="280" r:id="rId8"/>
    <p:sldId id="269" r:id="rId9"/>
    <p:sldId id="285" r:id="rId10"/>
    <p:sldId id="274" r:id="rId11"/>
    <p:sldId id="271" r:id="rId12"/>
    <p:sldId id="286" r:id="rId13"/>
    <p:sldId id="283" r:id="rId14"/>
    <p:sldId id="284" r:id="rId15"/>
    <p:sldId id="282" r:id="rId16"/>
    <p:sldId id="277" r:id="rId17"/>
    <p:sldId id="289" r:id="rId18"/>
    <p:sldId id="288" r:id="rId1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D2"/>
    <a:srgbClr val="ED1C24"/>
    <a:srgbClr val="EF4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568" autoAdjust="0"/>
  </p:normalViewPr>
  <p:slideViewPr>
    <p:cSldViewPr snapToGrid="0" snapToObjects="1">
      <p:cViewPr>
        <p:scale>
          <a:sx n="100" d="100"/>
          <a:sy n="100" d="100"/>
        </p:scale>
        <p:origin x="-1950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9" d="100"/>
          <a:sy n="69" d="100"/>
        </p:scale>
        <p:origin x="-2568" y="-120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25521-94A0-460B-B873-2E433DA52D80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DDCCF-4F6E-433A-B627-E700498FE5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996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585BF-CF3F-4222-AEBB-F85130FD8106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BC6DF-F3A3-41C5-B7EA-4066FD78E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09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3DDF2-E3EB-4D43-BD9E-59790162753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500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3DDF2-E3EB-4D43-BD9E-59790162753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072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3DDF2-E3EB-4D43-BD9E-59790162753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366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3DDF2-E3EB-4D43-BD9E-59790162753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838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3DDF2-E3EB-4D43-BD9E-59790162753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611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3DDF2-E3EB-4D43-BD9E-59790162753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253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3DDF2-E3EB-4D43-BD9E-59790162753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081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3DDF2-E3EB-4D43-BD9E-59790162753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868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3DDF2-E3EB-4D43-BD9E-59790162753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925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3DDF2-E3EB-4D43-BD9E-59790162753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759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3" y="1843805"/>
            <a:ext cx="8105775" cy="2662481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647825" y="6035773"/>
            <a:ext cx="7727992" cy="454358"/>
            <a:chOff x="1647825" y="6035773"/>
            <a:chExt cx="7727992" cy="454358"/>
          </a:xfrm>
        </p:grpSpPr>
        <p:sp>
          <p:nvSpPr>
            <p:cNvPr id="2" name="TextBox 1"/>
            <p:cNvSpPr txBox="1"/>
            <p:nvPr userDrawn="1"/>
          </p:nvSpPr>
          <p:spPr>
            <a:xfrm>
              <a:off x="2108242" y="6077480"/>
              <a:ext cx="72675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8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8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8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8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800" kern="12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7825" y="6035773"/>
              <a:ext cx="460417" cy="45435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AU" dirty="0" smtClean="0"/>
              <a:t>Click to enter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ED1C24"/>
                </a:solidFill>
                <a:latin typeface="Raleway" panose="020B05030301010600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enter presenter name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588" y="343814"/>
            <a:ext cx="4112824" cy="1350927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2186377" y="6447071"/>
            <a:ext cx="6551223" cy="333673"/>
            <a:chOff x="3209637" y="6447071"/>
            <a:chExt cx="6551223" cy="333673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3491760" y="6447071"/>
              <a:ext cx="6269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baseline="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9637" y="6447523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60" y="274639"/>
            <a:ext cx="8018280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860" y="1600201"/>
            <a:ext cx="8018280" cy="4525963"/>
          </a:xfrm>
        </p:spPr>
        <p:txBody>
          <a:bodyPr/>
          <a:lstStyle>
            <a:lvl1pPr>
              <a:defRPr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60363"/>
            <a:ext cx="1078471" cy="35806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562860" y="6372783"/>
            <a:ext cx="6999083" cy="333221"/>
            <a:chOff x="562860" y="6372783"/>
            <a:chExt cx="6999083" cy="333221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844984" y="6385505"/>
              <a:ext cx="6716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860" y="6372783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06901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ED1C24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685800" y="6369124"/>
            <a:ext cx="6948714" cy="333221"/>
            <a:chOff x="685800" y="6369124"/>
            <a:chExt cx="6948714" cy="333221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967924" y="6381846"/>
              <a:ext cx="6666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897" y="274639"/>
            <a:ext cx="8298205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897" y="1600201"/>
            <a:ext cx="3836708" cy="4525963"/>
          </a:xfrm>
        </p:spPr>
        <p:txBody>
          <a:bodyPr/>
          <a:lstStyle>
            <a:lvl1pPr>
              <a:defRPr sz="2800">
                <a:latin typeface="Raleway" panose="020B0503030101060003" pitchFamily="34" charset="0"/>
              </a:defRPr>
            </a:lvl1pPr>
            <a:lvl2pPr>
              <a:defRPr sz="2400">
                <a:latin typeface="Raleway" panose="020B0503030101060003" pitchFamily="34" charset="0"/>
              </a:defRPr>
            </a:lvl2pPr>
            <a:lvl3pPr>
              <a:defRPr sz="2000">
                <a:latin typeface="Raleway" panose="020B0503030101060003" pitchFamily="34" charset="0"/>
              </a:defRPr>
            </a:lvl3pPr>
            <a:lvl4pPr>
              <a:defRPr sz="1800">
                <a:latin typeface="Raleway" panose="020B0503030101060003" pitchFamily="34" charset="0"/>
              </a:defRPr>
            </a:lvl4pPr>
            <a:lvl5pPr>
              <a:defRPr sz="1800">
                <a:latin typeface="Raleway" panose="020B05030301010600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2502" y="1600201"/>
            <a:ext cx="4038600" cy="4525963"/>
          </a:xfrm>
        </p:spPr>
        <p:txBody>
          <a:bodyPr/>
          <a:lstStyle>
            <a:lvl1pPr>
              <a:defRPr sz="2800">
                <a:latin typeface="Raleway" panose="020B0503030101060003" pitchFamily="34" charset="0"/>
              </a:defRPr>
            </a:lvl1pPr>
            <a:lvl2pPr>
              <a:defRPr sz="2400">
                <a:latin typeface="Raleway" panose="020B0503030101060003" pitchFamily="34" charset="0"/>
              </a:defRPr>
            </a:lvl2pPr>
            <a:lvl3pPr>
              <a:defRPr sz="2000">
                <a:latin typeface="Raleway" panose="020B0503030101060003" pitchFamily="34" charset="0"/>
              </a:defRPr>
            </a:lvl3pPr>
            <a:lvl4pPr>
              <a:defRPr sz="1800">
                <a:latin typeface="Raleway" panose="020B0503030101060003" pitchFamily="34" charset="0"/>
              </a:defRPr>
            </a:lvl4pPr>
            <a:lvl5pPr>
              <a:defRPr sz="1800">
                <a:latin typeface="Raleway" panose="020B05030301010600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422897" y="6369124"/>
            <a:ext cx="7269674" cy="333221"/>
            <a:chOff x="422897" y="6369124"/>
            <a:chExt cx="7269674" cy="333221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705021" y="6381846"/>
              <a:ext cx="69875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897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44" y="274639"/>
            <a:ext cx="8018313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241" y="1535113"/>
            <a:ext cx="3838296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241" y="2174875"/>
            <a:ext cx="383829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39382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3938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60361"/>
            <a:ext cx="1078471" cy="358060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562844" y="6372781"/>
            <a:ext cx="7107956" cy="333221"/>
            <a:chOff x="562844" y="6372781"/>
            <a:chExt cx="7107956" cy="333221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844968" y="6385503"/>
              <a:ext cx="6825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844" y="6372781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44" y="274639"/>
            <a:ext cx="8018313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60361"/>
            <a:ext cx="1078471" cy="358060"/>
          </a:xfrm>
          <a:prstGeom prst="rect">
            <a:avLst/>
          </a:prstGeom>
        </p:spPr>
      </p:pic>
      <p:grpSp>
        <p:nvGrpSpPr>
          <p:cNvPr id="3" name="Group 2"/>
          <p:cNvGrpSpPr/>
          <p:nvPr userDrawn="1"/>
        </p:nvGrpSpPr>
        <p:grpSpPr>
          <a:xfrm>
            <a:off x="510887" y="6372781"/>
            <a:ext cx="7130884" cy="333221"/>
            <a:chOff x="510887" y="6372781"/>
            <a:chExt cx="7130884" cy="333221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793011" y="6385503"/>
              <a:ext cx="684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887" y="6372781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973" y="273049"/>
            <a:ext cx="2797026" cy="1162051"/>
          </a:xfrm>
        </p:spPr>
        <p:txBody>
          <a:bodyPr anchor="b"/>
          <a:lstStyle>
            <a:lvl1pPr algn="l">
              <a:defRPr sz="2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4503" y="273052"/>
            <a:ext cx="5111750" cy="5853113"/>
          </a:xfrm>
        </p:spPr>
        <p:txBody>
          <a:bodyPr/>
          <a:lstStyle>
            <a:lvl1pPr>
              <a:defRPr sz="3200">
                <a:latin typeface="Raleway" panose="020B0503030101060003" pitchFamily="34" charset="0"/>
              </a:defRPr>
            </a:lvl1pPr>
            <a:lvl2pPr>
              <a:defRPr sz="2800">
                <a:latin typeface="Raleway" panose="020B0503030101060003" pitchFamily="34" charset="0"/>
              </a:defRPr>
            </a:lvl2pPr>
            <a:lvl3pPr>
              <a:defRPr sz="2400">
                <a:latin typeface="Raleway" panose="020B0503030101060003" pitchFamily="34" charset="0"/>
              </a:defRPr>
            </a:lvl3pPr>
            <a:lvl4pPr>
              <a:defRPr sz="2000">
                <a:latin typeface="Raleway" panose="020B0503030101060003" pitchFamily="34" charset="0"/>
              </a:defRPr>
            </a:lvl4pPr>
            <a:lvl5pPr>
              <a:defRPr sz="2000">
                <a:latin typeface="Raleway" panose="020B05030301010600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973" y="1435102"/>
            <a:ext cx="2797026" cy="4691063"/>
          </a:xfrm>
        </p:spPr>
        <p:txBody>
          <a:bodyPr/>
          <a:lstStyle>
            <a:lvl1pPr marL="0" indent="0">
              <a:buNone/>
              <a:defRPr sz="1400">
                <a:latin typeface="Raleway" panose="020B05030301010600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563366" y="6369124"/>
            <a:ext cx="7129204" cy="333221"/>
            <a:chOff x="563366" y="6369124"/>
            <a:chExt cx="7129204" cy="333221"/>
          </a:xfrm>
        </p:grpSpPr>
        <p:sp>
          <p:nvSpPr>
            <p:cNvPr id="11" name="TextBox 10"/>
            <p:cNvSpPr txBox="1"/>
            <p:nvPr userDrawn="1"/>
          </p:nvSpPr>
          <p:spPr>
            <a:xfrm>
              <a:off x="845489" y="6381846"/>
              <a:ext cx="6847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366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566739"/>
          </a:xfrm>
        </p:spPr>
        <p:txBody>
          <a:bodyPr anchor="b"/>
          <a:lstStyle>
            <a:lvl1pPr algn="l">
              <a:defRPr sz="2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Raleway" panose="020B05030301010600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367338"/>
            <a:ext cx="5486400" cy="804863"/>
          </a:xfrm>
        </p:spPr>
        <p:txBody>
          <a:bodyPr/>
          <a:lstStyle>
            <a:lvl1pPr marL="0" indent="0">
              <a:buNone/>
              <a:defRPr sz="1400">
                <a:latin typeface="Raleway" panose="020B05030301010600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96" y="6356704"/>
            <a:ext cx="1078471" cy="35806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866487" y="6369124"/>
            <a:ext cx="6251203" cy="333221"/>
            <a:chOff x="866487" y="6369124"/>
            <a:chExt cx="6251203" cy="333221"/>
          </a:xfrm>
        </p:grpSpPr>
        <p:sp>
          <p:nvSpPr>
            <p:cNvPr id="11" name="TextBox 10"/>
            <p:cNvSpPr txBox="1"/>
            <p:nvPr userDrawn="1"/>
          </p:nvSpPr>
          <p:spPr>
            <a:xfrm>
              <a:off x="1148611" y="6381846"/>
              <a:ext cx="59690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487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844" y="274639"/>
            <a:ext cx="8018313" cy="1143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844" y="1600201"/>
            <a:ext cx="8018313" cy="4525963"/>
          </a:xfrm>
        </p:spPr>
        <p:txBody>
          <a:bodyPr vert="eaVert"/>
          <a:lstStyle>
            <a:lvl1pPr>
              <a:defRPr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047" y="6359567"/>
            <a:ext cx="1066968" cy="354242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562844" y="6370078"/>
            <a:ext cx="6789798" cy="333221"/>
            <a:chOff x="562844" y="6370078"/>
            <a:chExt cx="6789798" cy="333221"/>
          </a:xfrm>
        </p:grpSpPr>
        <p:sp>
          <p:nvSpPr>
            <p:cNvPr id="8" name="TextBox 7"/>
            <p:cNvSpPr txBox="1"/>
            <p:nvPr userDrawn="1"/>
          </p:nvSpPr>
          <p:spPr>
            <a:xfrm>
              <a:off x="844967" y="6382800"/>
              <a:ext cx="65076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844" y="6370078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rgbClr val="0099D2"/>
                </a:solidFill>
                <a:latin typeface="Raleway" panose="020B05030301010600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298" y="6356704"/>
            <a:ext cx="1078471" cy="35806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446359" y="6369124"/>
            <a:ext cx="6919640" cy="333221"/>
            <a:chOff x="446359" y="6369124"/>
            <a:chExt cx="6919640" cy="333221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728482" y="6381846"/>
              <a:ext cx="66375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#AIDS2018 | @</a:t>
              </a:r>
              <a:r>
                <a:rPr lang="fr-CH" sz="1400" dirty="0" err="1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AIDS_conference</a:t>
              </a:r>
              <a:r>
                <a:rPr lang="fr-CH" sz="14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en-US" sz="1400" kern="1200" dirty="0" smtClean="0">
                  <a:solidFill>
                    <a:srgbClr val="ED1C2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| www.aids2018.org</a:t>
              </a:r>
              <a:endParaRPr lang="en-US" sz="1400" dirty="0">
                <a:solidFill>
                  <a:srgbClr val="ED1C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359" y="6369124"/>
              <a:ext cx="337665" cy="3332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206DA-4705-844F-8F0B-F43945BCDB1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6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b="1" kern="1200">
          <a:solidFill>
            <a:srgbClr val="0099D2"/>
          </a:solidFill>
          <a:latin typeface="Raleway" panose="020B0503030101060003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health/sites/health/files/files/eudralex/vol-1/dir_2001_83_consol_2012/dir_2001_83_cons_2012_en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fpia-e4ethics.eu/usd/e4ethics.nsf/_/7C5CAA47742ACB12C125806E00444273/$File/farma_110062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cgr@cgr.nl" TargetMode="External"/><Relationship Id="rId2" Type="http://schemas.openxmlformats.org/officeDocument/2006/relationships/hyperlink" Target="http://www.cgr.nl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62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is the pharma codex?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Regulations governing the collaboration between industry and healthcare professionals</a:t>
            </a:r>
          </a:p>
        </p:txBody>
      </p:sp>
    </p:spTree>
    <p:extLst>
      <p:ext uri="{BB962C8B-B14F-4D97-AF65-F5344CB8AC3E}">
        <p14:creationId xmlns:p14="http://schemas.microsoft.com/office/powerpoint/2010/main" val="237836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Pharma Codex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11" y="1893403"/>
            <a:ext cx="8548577" cy="437676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sz="3000" dirty="0" smtClean="0"/>
              <a:t>All </a:t>
            </a:r>
            <a:r>
              <a:rPr lang="en-GB" sz="3000" dirty="0"/>
              <a:t>interactions </a:t>
            </a:r>
            <a:r>
              <a:rPr lang="en-GB" sz="3000" dirty="0" smtClean="0"/>
              <a:t>between European pharmaceutical companies and healthcare professionals (HCPs) are </a:t>
            </a:r>
            <a:r>
              <a:rPr lang="en-GB" sz="3000" dirty="0"/>
              <a:t>governed by EU Directive </a:t>
            </a:r>
            <a:r>
              <a:rPr lang="en-GB" sz="3000" dirty="0" smtClean="0">
                <a:solidFill>
                  <a:srgbClr val="0099D2"/>
                </a:solidFill>
                <a:hlinkClick r:id="rId3"/>
              </a:rPr>
              <a:t>2001/83/EC</a:t>
            </a:r>
            <a:r>
              <a:rPr lang="en-GB" sz="3000" dirty="0" smtClean="0"/>
              <a:t>.</a:t>
            </a:r>
            <a:r>
              <a:rPr lang="en-GB" sz="3000" dirty="0"/>
              <a:t> </a:t>
            </a:r>
            <a:endParaRPr lang="en-GB" sz="3000" dirty="0" smtClean="0"/>
          </a:p>
          <a:p>
            <a:pPr marL="457200" lvl="1" indent="0">
              <a:buNone/>
            </a:pPr>
            <a:endParaRPr lang="en-GB" dirty="0" smtClean="0"/>
          </a:p>
          <a:p>
            <a:pPr marL="457200" lvl="1" indent="0">
              <a:buNone/>
            </a:pPr>
            <a:r>
              <a:rPr lang="en-GB" sz="3000" dirty="0" smtClean="0"/>
              <a:t>This directive establishes a </a:t>
            </a:r>
            <a:r>
              <a:rPr lang="en-GB" sz="3000" dirty="0" smtClean="0">
                <a:solidFill>
                  <a:srgbClr val="0099D2"/>
                </a:solidFill>
              </a:rPr>
              <a:t>code of conduct </a:t>
            </a:r>
            <a:r>
              <a:rPr lang="en-GB" sz="3000" dirty="0" smtClean="0"/>
              <a:t>that regulates the relationship between industry and HCPs. </a:t>
            </a:r>
          </a:p>
          <a:p>
            <a:pPr marL="457200" lvl="1" indent="0"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381129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Pharma Codex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11" y="1893403"/>
            <a:ext cx="8548577" cy="4376768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n-GB" sz="3000" dirty="0" smtClean="0"/>
              <a:t>In the Netherlands, the EU regulations are applied by the </a:t>
            </a:r>
            <a:r>
              <a:rPr lang="en-GB" sz="3000" dirty="0" smtClean="0">
                <a:solidFill>
                  <a:srgbClr val="0099D2"/>
                </a:solidFill>
              </a:rPr>
              <a:t>Dutch Foundation for the Code of Pharmaceutical Advertising</a:t>
            </a:r>
            <a:r>
              <a:rPr lang="en-GB" sz="3000" dirty="0" smtClean="0"/>
              <a:t>. </a:t>
            </a:r>
          </a:p>
          <a:p>
            <a:pPr marL="457200" lvl="1" indent="0">
              <a:buNone/>
            </a:pPr>
            <a:endParaRPr lang="en-GB" sz="3000" dirty="0"/>
          </a:p>
          <a:p>
            <a:pPr marL="457200" lvl="1" indent="0">
              <a:buNone/>
            </a:pPr>
            <a:r>
              <a:rPr lang="en-GB" sz="3000" dirty="0" smtClean="0"/>
              <a:t>It defines</a:t>
            </a:r>
            <a:r>
              <a:rPr lang="en-GB" sz="3000" dirty="0" smtClean="0">
                <a:solidFill>
                  <a:srgbClr val="0099D2"/>
                </a:solidFill>
              </a:rPr>
              <a:t> what is considered drug advertising </a:t>
            </a:r>
            <a:r>
              <a:rPr lang="en-GB" sz="3000" dirty="0" smtClean="0"/>
              <a:t>and</a:t>
            </a:r>
            <a:r>
              <a:rPr lang="en-GB" sz="3000" dirty="0" smtClean="0">
                <a:solidFill>
                  <a:srgbClr val="0099D2"/>
                </a:solidFill>
              </a:rPr>
              <a:t> who can be exposed </a:t>
            </a:r>
            <a:r>
              <a:rPr lang="en-GB" sz="3000" dirty="0" smtClean="0"/>
              <a:t>to drug promotion.</a:t>
            </a:r>
          </a:p>
          <a:p>
            <a:pPr marL="457200" lvl="1" indent="0">
              <a:buNone/>
            </a:pPr>
            <a:endParaRPr lang="en-GB" sz="3000" dirty="0"/>
          </a:p>
          <a:p>
            <a:pPr marL="457200" lvl="1" indent="0">
              <a:buNone/>
            </a:pPr>
            <a:r>
              <a:rPr lang="en-GB" sz="3000" dirty="0">
                <a:hlinkClick r:id="rId3"/>
              </a:rPr>
              <a:t>http://www.efpia-e4ethics.eu/usd/e4ethics.nsf/_/7C5CAA47742ACB12C125806E00444273/%</a:t>
            </a:r>
            <a:r>
              <a:rPr lang="en-GB" sz="3000" dirty="0" smtClean="0">
                <a:hlinkClick r:id="rId3"/>
              </a:rPr>
              <a:t>24File/farma_110062.pdf</a:t>
            </a:r>
            <a:r>
              <a:rPr lang="en-GB" sz="3000" dirty="0" smtClean="0"/>
              <a:t> 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793040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does the pharma codex apply to AIDS 2018?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Complying with the regulations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4514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Observing the regulations on site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11" y="1893403"/>
            <a:ext cx="8548577" cy="397126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sz="3000" dirty="0" smtClean="0"/>
              <a:t>Conference organizers are adapting their planning in </a:t>
            </a:r>
            <a:r>
              <a:rPr lang="en-GB" sz="3000" b="1" dirty="0" smtClean="0">
                <a:solidFill>
                  <a:srgbClr val="0099D2"/>
                </a:solidFill>
              </a:rPr>
              <a:t>3 ways </a:t>
            </a:r>
            <a:r>
              <a:rPr lang="en-GB" sz="3000" dirty="0" smtClean="0"/>
              <a:t>to facilitate the efforts of pharmaceutical companies to adhere to the regulations set out in the directive.</a:t>
            </a:r>
          </a:p>
          <a:p>
            <a:pPr marL="457200" lvl="1" indent="0"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036693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1.	Identifying prescribers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Organizers facilitate industry adherence to EU regulations in 3 ways: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2040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86" y="27463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Who can be exposed to drug advertising?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1" y="1860698"/>
            <a:ext cx="8623299" cy="4654401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en-GB" sz="3000" dirty="0" smtClean="0"/>
              <a:t>A person who is </a:t>
            </a:r>
            <a:r>
              <a:rPr lang="en-GB" sz="3000" dirty="0" smtClean="0">
                <a:solidFill>
                  <a:srgbClr val="0099D2"/>
                </a:solidFill>
              </a:rPr>
              <a:t>legally authorized </a:t>
            </a:r>
            <a:r>
              <a:rPr lang="en-GB" sz="3000" dirty="0" smtClean="0"/>
              <a:t>to prescribe medicines in their country. </a:t>
            </a:r>
          </a:p>
          <a:p>
            <a:pPr marL="457200" lvl="1" indent="0">
              <a:buNone/>
            </a:pPr>
            <a:endParaRPr lang="en-GB" sz="3000" dirty="0"/>
          </a:p>
          <a:p>
            <a:pPr marL="457200" lvl="1" indent="0">
              <a:buNone/>
            </a:pPr>
            <a:r>
              <a:rPr lang="en-GB" sz="3000" dirty="0" smtClean="0"/>
              <a:t>This can apply to a </a:t>
            </a:r>
            <a:r>
              <a:rPr lang="en-GB" sz="3000" dirty="0" smtClean="0">
                <a:solidFill>
                  <a:srgbClr val="0099D2"/>
                </a:solidFill>
              </a:rPr>
              <a:t>broad spectrum of healthcare providers:</a:t>
            </a:r>
            <a:r>
              <a:rPr lang="en-GB" sz="3000" dirty="0" smtClean="0"/>
              <a:t> doctors, pharmacists, physicians assistants, nurse practitioners, healthcare </a:t>
            </a:r>
            <a:r>
              <a:rPr lang="en-GB" sz="3000" dirty="0" smtClean="0"/>
              <a:t>workers </a:t>
            </a:r>
            <a:r>
              <a:rPr lang="en-GB" sz="3000" dirty="0" smtClean="0"/>
              <a:t>and nurses.</a:t>
            </a:r>
          </a:p>
          <a:p>
            <a:pPr marL="457200" lvl="1" indent="0">
              <a:buNone/>
            </a:pPr>
            <a:endParaRPr lang="en-GB" sz="3000" dirty="0"/>
          </a:p>
          <a:p>
            <a:pPr marL="457200" lvl="1" indent="0">
              <a:buNone/>
            </a:pPr>
            <a:r>
              <a:rPr lang="en-GB" sz="3000" dirty="0" smtClean="0"/>
              <a:t>It depends on the </a:t>
            </a:r>
            <a:r>
              <a:rPr lang="en-GB" sz="3000" dirty="0" smtClean="0">
                <a:solidFill>
                  <a:srgbClr val="0099D2"/>
                </a:solidFill>
              </a:rPr>
              <a:t>delegate’s country regulations </a:t>
            </a:r>
            <a:r>
              <a:rPr lang="en-GB" sz="3000" dirty="0" smtClean="0"/>
              <a:t>and is an </a:t>
            </a:r>
            <a:r>
              <a:rPr lang="en-GB" sz="3000" dirty="0" smtClean="0">
                <a:solidFill>
                  <a:srgbClr val="0099D2"/>
                </a:solidFill>
              </a:rPr>
              <a:t>honour system</a:t>
            </a:r>
            <a:r>
              <a:rPr lang="en-GB" sz="3000" dirty="0" smtClean="0"/>
              <a:t>.  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700379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87" y="274639"/>
            <a:ext cx="825137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Who can be exposed to drug advertising?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1" y="1860698"/>
            <a:ext cx="8623299" cy="465440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sz="3000" dirty="0" smtClean="0">
                <a:solidFill>
                  <a:srgbClr val="0099D2"/>
                </a:solidFill>
              </a:rPr>
              <a:t>Employees of pharmaceutical, diagnostic, and medical device companies</a:t>
            </a:r>
            <a:r>
              <a:rPr lang="en-GB" sz="3000" dirty="0" smtClean="0"/>
              <a:t>, </a:t>
            </a:r>
            <a:r>
              <a:rPr lang="en-GB" sz="3000" dirty="0">
                <a:solidFill>
                  <a:srgbClr val="0099D2"/>
                </a:solidFill>
              </a:rPr>
              <a:t>conference staff</a:t>
            </a:r>
            <a:r>
              <a:rPr lang="en-GB" sz="3000" dirty="0"/>
              <a:t>, </a:t>
            </a:r>
            <a:r>
              <a:rPr lang="en-GB" sz="3000" dirty="0">
                <a:solidFill>
                  <a:srgbClr val="0099D2"/>
                </a:solidFill>
              </a:rPr>
              <a:t>RAI employees</a:t>
            </a:r>
            <a:r>
              <a:rPr lang="en-GB" sz="3000" dirty="0"/>
              <a:t>, </a:t>
            </a:r>
            <a:r>
              <a:rPr lang="en-GB" sz="3000" dirty="0" smtClean="0">
                <a:solidFill>
                  <a:srgbClr val="0099D2"/>
                </a:solidFill>
              </a:rPr>
              <a:t>hostesses</a:t>
            </a:r>
            <a:r>
              <a:rPr lang="en-GB" sz="3000" dirty="0" smtClean="0"/>
              <a:t> </a:t>
            </a:r>
            <a:r>
              <a:rPr lang="en-GB" sz="3000" dirty="0"/>
              <a:t>and </a:t>
            </a:r>
            <a:r>
              <a:rPr lang="en-GB" sz="3000" dirty="0">
                <a:solidFill>
                  <a:srgbClr val="0099D2"/>
                </a:solidFill>
              </a:rPr>
              <a:t>volunteers</a:t>
            </a:r>
            <a:r>
              <a:rPr lang="en-GB" sz="3000" dirty="0"/>
              <a:t> are exempt and </a:t>
            </a:r>
            <a:r>
              <a:rPr lang="en-GB" sz="3000" dirty="0">
                <a:solidFill>
                  <a:srgbClr val="0099D2"/>
                </a:solidFill>
              </a:rPr>
              <a:t>may </a:t>
            </a:r>
            <a:r>
              <a:rPr lang="en-GB" sz="3000" dirty="0" smtClean="0">
                <a:solidFill>
                  <a:srgbClr val="0099D2"/>
                </a:solidFill>
              </a:rPr>
              <a:t>also be </a:t>
            </a:r>
            <a:r>
              <a:rPr lang="en-GB" sz="3000" dirty="0">
                <a:solidFill>
                  <a:srgbClr val="0099D2"/>
                </a:solidFill>
              </a:rPr>
              <a:t>exposed </a:t>
            </a:r>
            <a:r>
              <a:rPr lang="en-GB" sz="3000" dirty="0"/>
              <a:t>to medical adverts</a:t>
            </a:r>
            <a:r>
              <a:rPr lang="en-GB" sz="3000" dirty="0" smtClean="0"/>
              <a:t>. </a:t>
            </a:r>
          </a:p>
          <a:p>
            <a:pPr marL="457200" lvl="1" indent="0">
              <a:buNone/>
            </a:pPr>
            <a:endParaRPr lang="en-GB" sz="3000" dirty="0"/>
          </a:p>
          <a:p>
            <a:pPr marL="457200" lvl="1" indent="0"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468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1" y="274639"/>
            <a:ext cx="854347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Who CANNOT be exposed 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drug </a:t>
            </a:r>
            <a:r>
              <a:rPr lang="en-US" dirty="0" smtClean="0"/>
              <a:t>promotion?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1" y="1860698"/>
            <a:ext cx="8623299" cy="465440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sz="3000" dirty="0" smtClean="0"/>
              <a:t>Any person who is </a:t>
            </a:r>
            <a:r>
              <a:rPr lang="en-GB" sz="3000" dirty="0" smtClean="0">
                <a:solidFill>
                  <a:srgbClr val="0099D2"/>
                </a:solidFill>
              </a:rPr>
              <a:t>NOT legally authorized </a:t>
            </a:r>
            <a:r>
              <a:rPr lang="en-GB" sz="3000" dirty="0" smtClean="0"/>
              <a:t>to prescribe medicines in their country. </a:t>
            </a:r>
          </a:p>
          <a:p>
            <a:pPr marL="457200" lvl="1" indent="0">
              <a:buNone/>
            </a:pPr>
            <a:endParaRPr lang="en-GB" sz="3000" dirty="0" smtClean="0"/>
          </a:p>
          <a:p>
            <a:pPr marL="457200" lvl="1" indent="0">
              <a:buNone/>
            </a:pPr>
            <a:r>
              <a:rPr lang="en-GB" sz="3000" dirty="0" smtClean="0"/>
              <a:t>Per EU Directive, </a:t>
            </a:r>
            <a:r>
              <a:rPr lang="en-GB" sz="3000" dirty="0" smtClean="0">
                <a:solidFill>
                  <a:srgbClr val="0099D2"/>
                </a:solidFill>
              </a:rPr>
              <a:t>non-prescribers cannot be exposed</a:t>
            </a:r>
            <a:r>
              <a:rPr lang="en-GB" sz="3000" dirty="0" smtClean="0"/>
              <a:t> to direct drug marketing. </a:t>
            </a:r>
          </a:p>
          <a:p>
            <a:pPr marL="457200" lvl="1" indent="0"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216940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prescribers identified on site?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1" y="1860699"/>
            <a:ext cx="8623299" cy="397126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sz="3000" dirty="0" smtClean="0"/>
              <a:t>In the </a:t>
            </a:r>
            <a:r>
              <a:rPr lang="en-GB" sz="3000" dirty="0" smtClean="0">
                <a:solidFill>
                  <a:srgbClr val="0099D2"/>
                </a:solidFill>
              </a:rPr>
              <a:t>registration process</a:t>
            </a:r>
            <a:r>
              <a:rPr lang="en-GB" sz="3000" dirty="0" smtClean="0"/>
              <a:t>, all conference participants who indicate they are legally authorized to prescribe medicine in their country will be identified as prescribers. </a:t>
            </a:r>
          </a:p>
          <a:p>
            <a:pPr marL="457200" lvl="1" indent="0">
              <a:buNone/>
            </a:pPr>
            <a:endParaRPr lang="en-GB" sz="3000" dirty="0" smtClean="0"/>
          </a:p>
          <a:p>
            <a:pPr marL="457200" lvl="1" indent="0">
              <a:buNone/>
            </a:pPr>
            <a:r>
              <a:rPr lang="en-GB" sz="3000" dirty="0" smtClean="0"/>
              <a:t>The word </a:t>
            </a:r>
            <a:r>
              <a:rPr lang="en-GB" sz="3000" dirty="0" smtClean="0"/>
              <a:t>“</a:t>
            </a:r>
            <a:r>
              <a:rPr lang="en-GB" sz="3000" dirty="0">
                <a:solidFill>
                  <a:srgbClr val="0099D2"/>
                </a:solidFill>
              </a:rPr>
              <a:t>P</a:t>
            </a:r>
            <a:r>
              <a:rPr lang="en-GB" sz="3000" dirty="0" smtClean="0">
                <a:solidFill>
                  <a:srgbClr val="0099D2"/>
                </a:solidFill>
              </a:rPr>
              <a:t>rescriber</a:t>
            </a:r>
            <a:r>
              <a:rPr lang="en-GB" sz="3000" dirty="0" smtClean="0"/>
              <a:t>” will be written in the top </a:t>
            </a:r>
            <a:r>
              <a:rPr lang="en-GB" sz="3000" dirty="0" smtClean="0">
                <a:solidFill>
                  <a:srgbClr val="0099D2"/>
                </a:solidFill>
              </a:rPr>
              <a:t>left-hand side </a:t>
            </a:r>
            <a:r>
              <a:rPr lang="en-GB" sz="3000" dirty="0" smtClean="0"/>
              <a:t>of the delegate’s conference </a:t>
            </a:r>
            <a:r>
              <a:rPr lang="en-GB" sz="3000" dirty="0" smtClean="0">
                <a:solidFill>
                  <a:srgbClr val="0099D2"/>
                </a:solidFill>
              </a:rPr>
              <a:t>badge</a:t>
            </a:r>
            <a:r>
              <a:rPr lang="en-GB" sz="3000" dirty="0" smtClean="0"/>
              <a:t>. </a:t>
            </a:r>
          </a:p>
          <a:p>
            <a:pPr marL="457200" lvl="1" indent="0">
              <a:buNone/>
            </a:pPr>
            <a:endParaRPr lang="en-GB" sz="3000" dirty="0" smtClean="0"/>
          </a:p>
          <a:p>
            <a:pPr marL="457200" lvl="1" indent="0"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686676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prescribers identified on site?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1" y="1860699"/>
            <a:ext cx="8623299" cy="397126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sz="3000" dirty="0">
                <a:solidFill>
                  <a:srgbClr val="0099D2"/>
                </a:solidFill>
              </a:rPr>
              <a:t>Pharma </a:t>
            </a:r>
            <a:r>
              <a:rPr lang="en-GB" sz="3000" dirty="0" smtClean="0">
                <a:solidFill>
                  <a:srgbClr val="0099D2"/>
                </a:solidFill>
              </a:rPr>
              <a:t>organizations </a:t>
            </a:r>
            <a:r>
              <a:rPr lang="en-GB" sz="3000" dirty="0" smtClean="0"/>
              <a:t>will </a:t>
            </a:r>
            <a:r>
              <a:rPr lang="en-GB" sz="3000" dirty="0"/>
              <a:t>be </a:t>
            </a:r>
            <a:r>
              <a:rPr lang="en-GB" sz="3000" dirty="0">
                <a:solidFill>
                  <a:srgbClr val="0099D2"/>
                </a:solidFill>
              </a:rPr>
              <a:t>listed</a:t>
            </a:r>
            <a:r>
              <a:rPr lang="en-GB" sz="3000" dirty="0"/>
              <a:t> on the participant’s badge</a:t>
            </a:r>
            <a:r>
              <a:rPr lang="en-GB" sz="3000" dirty="0" smtClean="0"/>
              <a:t>.</a:t>
            </a:r>
          </a:p>
          <a:p>
            <a:pPr marL="457200" lvl="1" indent="0">
              <a:buNone/>
            </a:pPr>
            <a:endParaRPr lang="en-GB" sz="3000" dirty="0"/>
          </a:p>
          <a:p>
            <a:pPr marL="457200" lvl="1" indent="0">
              <a:buNone/>
            </a:pPr>
            <a:r>
              <a:rPr lang="en-GB" dirty="0" smtClean="0">
                <a:solidFill>
                  <a:srgbClr val="0099D2"/>
                </a:solidFill>
              </a:rPr>
              <a:t>Event staff</a:t>
            </a:r>
            <a:r>
              <a:rPr lang="en-GB" dirty="0" smtClean="0"/>
              <a:t>, </a:t>
            </a:r>
            <a:r>
              <a:rPr lang="en-GB" dirty="0" smtClean="0">
                <a:solidFill>
                  <a:srgbClr val="0099D2"/>
                </a:solidFill>
              </a:rPr>
              <a:t>volunteers</a:t>
            </a:r>
            <a:r>
              <a:rPr lang="en-GB" dirty="0" smtClean="0"/>
              <a:t> and </a:t>
            </a:r>
            <a:r>
              <a:rPr lang="en-GB" dirty="0" smtClean="0">
                <a:solidFill>
                  <a:srgbClr val="0099D2"/>
                </a:solidFill>
              </a:rPr>
              <a:t>hostesses</a:t>
            </a:r>
            <a:r>
              <a:rPr lang="en-GB" dirty="0" smtClean="0"/>
              <a:t> will have </a:t>
            </a:r>
            <a:r>
              <a:rPr lang="en-GB" dirty="0" smtClean="0">
                <a:solidFill>
                  <a:srgbClr val="00B050"/>
                </a:solidFill>
              </a:rPr>
              <a:t>green</a:t>
            </a:r>
            <a:r>
              <a:rPr lang="en-GB" dirty="0" smtClean="0"/>
              <a:t> badges. </a:t>
            </a:r>
            <a:endParaRPr lang="en-GB" sz="2600" dirty="0"/>
          </a:p>
          <a:p>
            <a:pPr marL="457200" lvl="1" indent="0">
              <a:buNone/>
            </a:pPr>
            <a:endParaRPr lang="en-GB" sz="3000" dirty="0" smtClean="0"/>
          </a:p>
          <a:p>
            <a:pPr marL="457200" lvl="1" indent="0"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4140373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2. Exhibition set up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Organizers facilitate industry adherence to EU regulations in 3 ways:</a:t>
            </a:r>
          </a:p>
        </p:txBody>
      </p:sp>
    </p:spTree>
    <p:extLst>
      <p:ext uri="{BB962C8B-B14F-4D97-AF65-F5344CB8AC3E}">
        <p14:creationId xmlns:p14="http://schemas.microsoft.com/office/powerpoint/2010/main" val="2901646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will </a:t>
            </a:r>
            <a:r>
              <a:rPr lang="en-US" dirty="0" smtClean="0"/>
              <a:t>exhibition </a:t>
            </a:r>
            <a:r>
              <a:rPr lang="en-US" dirty="0" smtClean="0"/>
              <a:t>be adapted?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1" y="1860699"/>
            <a:ext cx="8623299" cy="3971260"/>
          </a:xfrm>
        </p:spPr>
        <p:txBody>
          <a:bodyPr>
            <a:normAutofit fontScale="92500"/>
          </a:bodyPr>
          <a:lstStyle/>
          <a:p>
            <a:pPr marL="457200" lvl="1" indent="0">
              <a:buNone/>
            </a:pPr>
            <a:r>
              <a:rPr lang="en-GB" sz="3000" dirty="0" smtClean="0"/>
              <a:t>Guidelines and additional exhibit stand options are offered, allowing pharmaceutical companies to </a:t>
            </a:r>
            <a:r>
              <a:rPr lang="en-GB" sz="3000" dirty="0" smtClean="0">
                <a:solidFill>
                  <a:srgbClr val="0099D2"/>
                </a:solidFill>
              </a:rPr>
              <a:t>advertise to prescribers in a “private” area </a:t>
            </a:r>
            <a:r>
              <a:rPr lang="en-GB" sz="3000" dirty="0" smtClean="0"/>
              <a:t>within the booth.</a:t>
            </a:r>
          </a:p>
          <a:p>
            <a:pPr marL="457200" lvl="1" indent="0">
              <a:buNone/>
            </a:pPr>
            <a:endParaRPr lang="en-GB" sz="3000" dirty="0" smtClean="0"/>
          </a:p>
          <a:p>
            <a:pPr marL="457200" lvl="1" indent="0">
              <a:buNone/>
            </a:pPr>
            <a:r>
              <a:rPr lang="en-GB" sz="3000" dirty="0" smtClean="0">
                <a:solidFill>
                  <a:srgbClr val="0099D2"/>
                </a:solidFill>
              </a:rPr>
              <a:t>Public signage </a:t>
            </a:r>
            <a:r>
              <a:rPr lang="en-GB" sz="3000" dirty="0" smtClean="0"/>
              <a:t>is restricted to </a:t>
            </a:r>
            <a:r>
              <a:rPr lang="en-GB" sz="3000" dirty="0" smtClean="0">
                <a:solidFill>
                  <a:srgbClr val="0099D2"/>
                </a:solidFill>
              </a:rPr>
              <a:t>corporate</a:t>
            </a:r>
            <a:r>
              <a:rPr lang="en-GB" sz="3000" dirty="0" smtClean="0"/>
              <a:t> advertising. Branded drug and medical device advertising can be hosted in the private area of the booth. </a:t>
            </a:r>
            <a:endParaRPr lang="en-GB" sz="2600" dirty="0" smtClean="0"/>
          </a:p>
          <a:p>
            <a:pPr lvl="1"/>
            <a:endParaRPr lang="en-GB" sz="3000" dirty="0" smtClean="0"/>
          </a:p>
          <a:p>
            <a:pPr marL="457200" lvl="1" indent="0">
              <a:buNone/>
            </a:pPr>
            <a:endParaRPr lang="en-GB" sz="3000" dirty="0" smtClean="0"/>
          </a:p>
          <a:p>
            <a:pPr marL="457200" lvl="1" indent="0"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001337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3.	 On-site Sessions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Organizers facilitate industry adherence to EU regulations in 3 ways:</a:t>
            </a:r>
          </a:p>
        </p:txBody>
      </p:sp>
    </p:spTree>
    <p:extLst>
      <p:ext uri="{BB962C8B-B14F-4D97-AF65-F5344CB8AC3E}">
        <p14:creationId xmlns:p14="http://schemas.microsoft.com/office/powerpoint/2010/main" val="4160824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Presenting drug-specific data on site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1" y="1860698"/>
            <a:ext cx="8623299" cy="4453015"/>
          </a:xfrm>
        </p:spPr>
        <p:txBody>
          <a:bodyPr>
            <a:normAutofit fontScale="85000" lnSpcReduction="20000"/>
          </a:bodyPr>
          <a:lstStyle/>
          <a:p>
            <a:pPr marL="457200" lvl="1" indent="0">
              <a:buNone/>
            </a:pPr>
            <a:r>
              <a:rPr lang="en-GB" sz="3000" dirty="0" smtClean="0"/>
              <a:t>In general, prescription drug-related information must be presented in a </a:t>
            </a:r>
            <a:r>
              <a:rPr lang="en-GB" sz="3000" dirty="0" smtClean="0">
                <a:solidFill>
                  <a:srgbClr val="0099D2"/>
                </a:solidFill>
              </a:rPr>
              <a:t>comprehensive, balanced</a:t>
            </a:r>
            <a:r>
              <a:rPr lang="en-GB" sz="3000" dirty="0" smtClean="0"/>
              <a:t> and </a:t>
            </a:r>
            <a:r>
              <a:rPr lang="en-GB" sz="3000" dirty="0" smtClean="0">
                <a:solidFill>
                  <a:srgbClr val="0099D2"/>
                </a:solidFill>
              </a:rPr>
              <a:t>factual</a:t>
            </a:r>
            <a:r>
              <a:rPr lang="en-GB" sz="3000" dirty="0" smtClean="0"/>
              <a:t> way. </a:t>
            </a:r>
          </a:p>
          <a:p>
            <a:pPr marL="457200" lvl="1" indent="0">
              <a:buNone/>
            </a:pPr>
            <a:endParaRPr lang="en-GB" sz="3000" dirty="0"/>
          </a:p>
          <a:p>
            <a:pPr marL="457200" lvl="1" indent="0">
              <a:buNone/>
            </a:pPr>
            <a:r>
              <a:rPr lang="en-GB" sz="3000" dirty="0" smtClean="0"/>
              <a:t>This applies to all conference </a:t>
            </a:r>
            <a:r>
              <a:rPr lang="en-GB" sz="3000" dirty="0" smtClean="0">
                <a:solidFill>
                  <a:srgbClr val="0099D2"/>
                </a:solidFill>
              </a:rPr>
              <a:t>sessions</a:t>
            </a:r>
            <a:r>
              <a:rPr lang="en-GB" sz="3000" dirty="0" smtClean="0"/>
              <a:t>, </a:t>
            </a:r>
            <a:r>
              <a:rPr lang="en-GB" sz="3000" dirty="0" smtClean="0">
                <a:solidFill>
                  <a:srgbClr val="0099D2"/>
                </a:solidFill>
              </a:rPr>
              <a:t>satellites</a:t>
            </a:r>
            <a:r>
              <a:rPr lang="en-GB" sz="3000" dirty="0" smtClean="0"/>
              <a:t>, </a:t>
            </a:r>
            <a:r>
              <a:rPr lang="en-GB" sz="3000" dirty="0" smtClean="0"/>
              <a:t/>
            </a:r>
            <a:br>
              <a:rPr lang="en-GB" sz="3000" dirty="0" smtClean="0"/>
            </a:br>
            <a:r>
              <a:rPr lang="en-GB" sz="3000" dirty="0" smtClean="0">
                <a:solidFill>
                  <a:srgbClr val="0099D2"/>
                </a:solidFill>
              </a:rPr>
              <a:t>pre-conferences</a:t>
            </a:r>
            <a:r>
              <a:rPr lang="en-GB" sz="3000" dirty="0" smtClean="0"/>
              <a:t> </a:t>
            </a:r>
            <a:r>
              <a:rPr lang="en-GB" sz="3000" dirty="0" smtClean="0"/>
              <a:t>and </a:t>
            </a:r>
            <a:r>
              <a:rPr lang="en-GB" sz="3000" dirty="0" smtClean="0">
                <a:solidFill>
                  <a:srgbClr val="0099D2"/>
                </a:solidFill>
              </a:rPr>
              <a:t>press conferences</a:t>
            </a:r>
            <a:r>
              <a:rPr lang="en-GB" sz="3000" dirty="0" smtClean="0"/>
              <a:t>.</a:t>
            </a:r>
          </a:p>
          <a:p>
            <a:pPr marL="457200" lvl="1" indent="0">
              <a:buNone/>
            </a:pPr>
            <a:endParaRPr lang="en-GB" sz="3000" dirty="0"/>
          </a:p>
          <a:p>
            <a:pPr marL="457200" lvl="1" indent="0">
              <a:buNone/>
            </a:pPr>
            <a:r>
              <a:rPr lang="en-GB" sz="3000" dirty="0"/>
              <a:t>Speakers and chairs are given </a:t>
            </a:r>
            <a:r>
              <a:rPr lang="en-GB" sz="3000" dirty="0">
                <a:solidFill>
                  <a:srgbClr val="0099D2"/>
                </a:solidFill>
              </a:rPr>
              <a:t>guidelines </a:t>
            </a:r>
            <a:r>
              <a:rPr lang="en-GB" sz="3000" dirty="0"/>
              <a:t>for presenting and discussing </a:t>
            </a:r>
            <a:r>
              <a:rPr lang="en-GB" sz="3000" dirty="0" smtClean="0">
                <a:solidFill>
                  <a:srgbClr val="0099D2"/>
                </a:solidFill>
              </a:rPr>
              <a:t>drug-specific </a:t>
            </a:r>
            <a:r>
              <a:rPr lang="en-GB" sz="3000" dirty="0">
                <a:solidFill>
                  <a:srgbClr val="0099D2"/>
                </a:solidFill>
              </a:rPr>
              <a:t>information. </a:t>
            </a:r>
            <a:endParaRPr lang="en-GB" sz="3000" dirty="0" smtClean="0"/>
          </a:p>
          <a:p>
            <a:pPr marL="457200" lvl="1" indent="0">
              <a:buNone/>
            </a:pPr>
            <a:endParaRPr lang="en-GB" sz="3000" dirty="0"/>
          </a:p>
          <a:p>
            <a:pPr marL="457200" lvl="1" indent="0">
              <a:buNone/>
            </a:pPr>
            <a:r>
              <a:rPr lang="en-GB" sz="3000" dirty="0" smtClean="0"/>
              <a:t>A </a:t>
            </a:r>
            <a:r>
              <a:rPr lang="en-GB" sz="3000" dirty="0" smtClean="0">
                <a:solidFill>
                  <a:srgbClr val="0099D2"/>
                </a:solidFill>
              </a:rPr>
              <a:t>disclosure slide </a:t>
            </a:r>
            <a:r>
              <a:rPr lang="en-GB" sz="3000" dirty="0" smtClean="0"/>
              <a:t>is required and will be shared with all conference presenters.</a:t>
            </a:r>
          </a:p>
          <a:p>
            <a:pPr marL="457200" lvl="1" indent="0">
              <a:buNone/>
            </a:pPr>
            <a:endParaRPr lang="en-GB" sz="3000" dirty="0" smtClean="0"/>
          </a:p>
          <a:p>
            <a:pPr marL="457200" lvl="1" indent="0"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4161620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3.	 Pharma Codex Contact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specific questions or to obtain further information: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5761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to contact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99D2"/>
                </a:solidFill>
              </a:rPr>
              <a:t>Questions</a:t>
            </a:r>
            <a:r>
              <a:rPr lang="en-US" dirty="0" smtClean="0"/>
              <a:t> should be directed to </a:t>
            </a:r>
            <a:r>
              <a:rPr lang="en-GB" dirty="0" smtClean="0">
                <a:solidFill>
                  <a:srgbClr val="0099D2"/>
                </a:solidFill>
              </a:rPr>
              <a:t>CGR</a:t>
            </a:r>
            <a:r>
              <a:rPr lang="en-GB" dirty="0" smtClean="0"/>
              <a:t>, the Dutch entity </a:t>
            </a:r>
            <a:r>
              <a:rPr lang="en-GB" dirty="0"/>
              <a:t>that is </a:t>
            </a:r>
            <a:r>
              <a:rPr lang="en-GB" dirty="0" smtClean="0">
                <a:solidFill>
                  <a:srgbClr val="0099D2"/>
                </a:solidFill>
              </a:rPr>
              <a:t>responsible</a:t>
            </a:r>
            <a:r>
              <a:rPr lang="en-GB" dirty="0">
                <a:solidFill>
                  <a:srgbClr val="0099D2"/>
                </a:solidFill>
              </a:rPr>
              <a:t> for </a:t>
            </a:r>
            <a:r>
              <a:rPr lang="en-GB" dirty="0" smtClean="0">
                <a:solidFill>
                  <a:srgbClr val="0099D2"/>
                </a:solidFill>
              </a:rPr>
              <a:t>compliance </a:t>
            </a:r>
            <a:r>
              <a:rPr lang="en-GB" dirty="0" smtClean="0"/>
              <a:t>with the pharma codex in the Netherlands.</a:t>
            </a:r>
          </a:p>
          <a:p>
            <a:endParaRPr lang="en-GB" dirty="0" smtClean="0"/>
          </a:p>
          <a:p>
            <a:pPr>
              <a:spcAft>
                <a:spcPts val="0"/>
              </a:spcAft>
            </a:pPr>
            <a:r>
              <a:rPr lang="en-US" dirty="0" smtClean="0"/>
              <a:t>Website: </a:t>
            </a:r>
            <a:r>
              <a:rPr lang="en-GB" u="sng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www.cgr.nl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 smtClean="0"/>
              <a:t>Email: </a:t>
            </a:r>
            <a:r>
              <a:rPr lang="en-US" dirty="0" smtClean="0">
                <a:hlinkClick r:id="rId3"/>
              </a:rPr>
              <a:t>cgr@cgr.nl</a:t>
            </a:r>
            <a:r>
              <a:rPr lang="en-US" dirty="0" smtClean="0"/>
              <a:t>	</a:t>
            </a:r>
          </a:p>
          <a:p>
            <a:r>
              <a:rPr lang="en-US" dirty="0" smtClean="0"/>
              <a:t>Phone</a:t>
            </a:r>
            <a:r>
              <a:rPr lang="en-US" dirty="0"/>
              <a:t>: +31 (0)20 4080686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361286"/>
      </p:ext>
    </p:extLst>
  </p:cSld>
  <p:clrMapOvr>
    <a:masterClrMapping/>
  </p:clrMapOvr>
</p:sld>
</file>

<file path=ppt/theme/theme1.xml><?xml version="1.0" encoding="utf-8"?>
<a:theme xmlns:a="http://schemas.openxmlformats.org/drawingml/2006/main" name="AIDS 2016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Presentation2" id="{ADBD3347-1A0F-45F0-B4B5-B886B317FA11}" vid="{2289ECF3-0365-4EFC-8344-95011E66FD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AIDS2016_template</Template>
  <TotalTime>7328</TotalTime>
  <Words>508</Words>
  <Application>Microsoft Office PowerPoint</Application>
  <PresentationFormat>On-screen Show (4:3)</PresentationFormat>
  <Paragraphs>73</Paragraphs>
  <Slides>18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AIDS 2016_Template</vt:lpstr>
      <vt:lpstr>PowerPoint Presentation</vt:lpstr>
      <vt:lpstr>What is the pharma codex?</vt:lpstr>
      <vt:lpstr>The Pharma Codex</vt:lpstr>
      <vt:lpstr>The Pharma Codex</vt:lpstr>
      <vt:lpstr>How does the pharma codex apply to AIDS 2018?</vt:lpstr>
      <vt:lpstr>Observing the regulations on site</vt:lpstr>
      <vt:lpstr>1. Identifying prescribers</vt:lpstr>
      <vt:lpstr>Who can be exposed to drug advertising?</vt:lpstr>
      <vt:lpstr>Who can be exposed to drug advertising?</vt:lpstr>
      <vt:lpstr>Who CANNOT be exposed to  drug promotion?</vt:lpstr>
      <vt:lpstr>How are prescribers identified on site?</vt:lpstr>
      <vt:lpstr>How are prescribers identified on site?</vt:lpstr>
      <vt:lpstr>2. Exhibition set up</vt:lpstr>
      <vt:lpstr>How will exhibition be adapted?</vt:lpstr>
      <vt:lpstr>3.  On-site Sessions</vt:lpstr>
      <vt:lpstr>Presenting drug-specific data on site</vt:lpstr>
      <vt:lpstr>3.  Pharma Codex Contact</vt:lpstr>
      <vt:lpstr>Who to contact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Entwistle</dc:creator>
  <cp:lastModifiedBy>Janette</cp:lastModifiedBy>
  <cp:revision>95</cp:revision>
  <cp:lastPrinted>2018-02-13T11:19:46Z</cp:lastPrinted>
  <dcterms:created xsi:type="dcterms:W3CDTF">2017-01-13T09:09:35Z</dcterms:created>
  <dcterms:modified xsi:type="dcterms:W3CDTF">2018-05-10T05:35:22Z</dcterms:modified>
</cp:coreProperties>
</file>